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B2BF0E-79E8-4EB2-A244-73FEF8C32740}">
  <a:tblStyle styleId="{EAB2BF0E-79E8-4EB2-A244-73FEF8C327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e5c5ac5c0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e5c5ac5c0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e5c5ac5c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e5c5ac5c0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e5c5ac5c0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e5c5ac5c0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5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40.png"/><Relationship Id="rId4" Type="http://schemas.openxmlformats.org/officeDocument/2006/relationships/image" Target="../media/image53.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70.png"/><Relationship Id="rId6" Type="http://schemas.openxmlformats.org/officeDocument/2006/relationships/image" Target="../media/image59.png"/><Relationship Id="rId7" Type="http://schemas.openxmlformats.org/officeDocument/2006/relationships/image" Target="../media/image5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6.png"/><Relationship Id="rId4"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6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1.png"/><Relationship Id="rId4" Type="http://schemas.openxmlformats.org/officeDocument/2006/relationships/image" Target="../media/image61.png"/><Relationship Id="rId5" Type="http://schemas.openxmlformats.org/officeDocument/2006/relationships/image" Target="../media/image5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63.png"/><Relationship Id="rId6" Type="http://schemas.openxmlformats.org/officeDocument/2006/relationships/image" Target="../media/image82.png"/><Relationship Id="rId7" Type="http://schemas.openxmlformats.org/officeDocument/2006/relationships/image" Target="../media/image81.png"/><Relationship Id="rId8" Type="http://schemas.openxmlformats.org/officeDocument/2006/relationships/image" Target="../media/image6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80.png"/><Relationship Id="rId4" Type="http://schemas.openxmlformats.org/officeDocument/2006/relationships/image" Target="../media/image73.png"/><Relationship Id="rId5" Type="http://schemas.openxmlformats.org/officeDocument/2006/relationships/image" Target="../media/image78.png"/><Relationship Id="rId6" Type="http://schemas.openxmlformats.org/officeDocument/2006/relationships/image" Target="../media/image77.png"/><Relationship Id="rId7" Type="http://schemas.openxmlformats.org/officeDocument/2006/relationships/image" Target="../media/image76.png"/><Relationship Id="rId8" Type="http://schemas.openxmlformats.org/officeDocument/2006/relationships/image" Target="../media/image8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5.png"/><Relationship Id="rId4" Type="http://schemas.openxmlformats.org/officeDocument/2006/relationships/image" Target="../media/image79.png"/><Relationship Id="rId5" Type="http://schemas.openxmlformats.org/officeDocument/2006/relationships/image" Target="../media/image87.png"/><Relationship Id="rId6" Type="http://schemas.openxmlformats.org/officeDocument/2006/relationships/image" Target="../media/image8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84.png"/><Relationship Id="rId4" Type="http://schemas.openxmlformats.org/officeDocument/2006/relationships/image" Target="../media/image94.png"/><Relationship Id="rId9" Type="http://schemas.openxmlformats.org/officeDocument/2006/relationships/image" Target="../media/image91.png"/><Relationship Id="rId5" Type="http://schemas.openxmlformats.org/officeDocument/2006/relationships/image" Target="../media/image83.png"/><Relationship Id="rId6" Type="http://schemas.openxmlformats.org/officeDocument/2006/relationships/image" Target="../media/image92.png"/><Relationship Id="rId7" Type="http://schemas.openxmlformats.org/officeDocument/2006/relationships/image" Target="../media/image96.png"/><Relationship Id="rId8" Type="http://schemas.openxmlformats.org/officeDocument/2006/relationships/image" Target="../media/image9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93.png"/><Relationship Id="rId4" Type="http://schemas.openxmlformats.org/officeDocument/2006/relationships/image" Target="../media/image86.png"/><Relationship Id="rId9" Type="http://schemas.openxmlformats.org/officeDocument/2006/relationships/image" Target="../media/image100.png"/><Relationship Id="rId5" Type="http://schemas.openxmlformats.org/officeDocument/2006/relationships/image" Target="../media/image90.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8.png"/><Relationship Id="rId3" Type="http://schemas.openxmlformats.org/officeDocument/2006/relationships/image" Target="../media/image10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a:ea typeface="Roboto"/>
                <a:cs typeface="Roboto"/>
                <a:sym typeface="Roboto"/>
              </a:rPr>
              <a:t>Web Development</a:t>
            </a:r>
            <a:endParaRPr sz="1800">
              <a:solidFill>
                <a:srgbClr val="FFFFFF"/>
              </a:solidFill>
              <a:latin typeface="Roboto"/>
              <a:ea typeface="Roboto"/>
              <a:cs typeface="Roboto"/>
              <a:sym typeface="Roboto"/>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a:ea typeface="Roboto"/>
                <a:cs typeface="Roboto"/>
                <a:sym typeface="Roboto"/>
              </a:rPr>
              <a:t>Instructor Demonstration</a:t>
            </a:r>
            <a:endParaRPr sz="2700">
              <a:solidFill>
                <a:srgbClr val="FFFFFF"/>
              </a:solidFill>
              <a:latin typeface="Roboto"/>
              <a:ea typeface="Roboto"/>
              <a:cs typeface="Roboto"/>
              <a:sym typeface="Roboto"/>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a:ea typeface="Roboto"/>
                <a:cs typeface="Roboto"/>
                <a:sym typeface="Roboto"/>
              </a:rPr>
              <a:t>UX/UI Design</a:t>
            </a:r>
            <a:endParaRPr sz="1800">
              <a:solidFill>
                <a:srgbClr val="FFFFFF"/>
              </a:solidFill>
              <a:latin typeface="Roboto"/>
              <a:ea typeface="Roboto"/>
              <a:cs typeface="Roboto"/>
              <a:sym typeface="Roboto"/>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01</a:t>
              </a:r>
              <a:endParaRPr sz="2600">
                <a:solidFill>
                  <a:srgbClr val="FFFFFF"/>
                </a:solidFill>
                <a:latin typeface="Roboto"/>
                <a:ea typeface="Roboto"/>
                <a:cs typeface="Roboto"/>
                <a:sym typeface="Roboto"/>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02</a:t>
              </a:r>
              <a:endParaRPr sz="2600">
                <a:solidFill>
                  <a:srgbClr val="FFFFFF"/>
                </a:solidFill>
                <a:latin typeface="Roboto"/>
                <a:ea typeface="Roboto"/>
                <a:cs typeface="Roboto"/>
                <a:sym typeface="Roboto"/>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03</a:t>
              </a:r>
              <a:endParaRPr sz="2600">
                <a:solidFill>
                  <a:srgbClr val="FFFFFF"/>
                </a:solidFill>
                <a:latin typeface="Roboto"/>
                <a:ea typeface="Roboto"/>
                <a:cs typeface="Roboto"/>
                <a:sym typeface="Roboto"/>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04</a:t>
              </a:r>
              <a:endParaRPr sz="2600">
                <a:solidFill>
                  <a:srgbClr val="FFFFFF"/>
                </a:solidFill>
                <a:latin typeface="Roboto"/>
                <a:ea typeface="Roboto"/>
                <a:cs typeface="Roboto"/>
                <a:sym typeface="Roboto"/>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05</a:t>
              </a:r>
              <a:endParaRPr sz="2600">
                <a:solidFill>
                  <a:srgbClr val="FFFFFF"/>
                </a:solidFill>
                <a:latin typeface="Roboto"/>
                <a:ea typeface="Roboto"/>
                <a:cs typeface="Roboto"/>
                <a:sym typeface="Roboto"/>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06</a:t>
              </a:r>
              <a:endParaRPr sz="2600">
                <a:solidFill>
                  <a:srgbClr val="FFFFFF"/>
                </a:solidFill>
                <a:latin typeface="Roboto"/>
                <a:ea typeface="Roboto"/>
                <a:cs typeface="Roboto"/>
                <a:sym typeface="Roboto"/>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a:ea typeface="Roboto"/>
                  <a:cs typeface="Roboto"/>
                  <a:sym typeface="Roboto"/>
                </a:rPr>
                <a:t>07</a:t>
              </a:r>
              <a:endParaRPr sz="2600">
                <a:solidFill>
                  <a:srgbClr val="FFFFFF"/>
                </a:solidFill>
                <a:latin typeface="Roboto"/>
                <a:ea typeface="Roboto"/>
                <a:cs typeface="Roboto"/>
                <a:sym typeface="Roboto"/>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01</a:t>
              </a:r>
              <a:endParaRPr sz="2100">
                <a:latin typeface="Roboto"/>
                <a:ea typeface="Roboto"/>
                <a:cs typeface="Roboto"/>
                <a:sym typeface="Roboto"/>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02</a:t>
              </a:r>
              <a:endParaRPr sz="2100">
                <a:latin typeface="Roboto"/>
                <a:ea typeface="Roboto"/>
                <a:cs typeface="Roboto"/>
                <a:sym typeface="Roboto"/>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a:ea typeface="Roboto"/>
                  <a:cs typeface="Roboto"/>
                  <a:sym typeface="Roboto"/>
                </a:rPr>
                <a:t>03</a:t>
              </a:r>
              <a:endParaRPr sz="2100">
                <a:latin typeface="Roboto"/>
                <a:ea typeface="Roboto"/>
                <a:cs typeface="Roboto"/>
                <a:sym typeface="Roboto"/>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System Hardening</a:t>
            </a:r>
            <a:endParaRPr sz="2100">
              <a:solidFill>
                <a:srgbClr val="FFFFFF"/>
              </a:solidFill>
              <a:latin typeface="Roboto"/>
              <a:ea typeface="Roboto"/>
              <a:cs typeface="Roboto"/>
              <a:sym typeface="Roboto"/>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Alarm</a:t>
            </a:r>
            <a:endParaRPr sz="2100">
              <a:solidFill>
                <a:srgbClr val="FFFFFF"/>
              </a:solidFill>
              <a:latin typeface="Roboto"/>
              <a:ea typeface="Roboto"/>
              <a:cs typeface="Roboto"/>
              <a:sym typeface="Roboto"/>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01</a:t>
            </a:r>
            <a:endParaRPr sz="4800">
              <a:latin typeface="Roboto"/>
              <a:ea typeface="Roboto"/>
              <a:cs typeface="Roboto"/>
              <a:sym typeface="Roboto"/>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02</a:t>
            </a:r>
            <a:endParaRPr sz="4800">
              <a:latin typeface="Roboto"/>
              <a:ea typeface="Roboto"/>
              <a:cs typeface="Roboto"/>
              <a:sym typeface="Roboto"/>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03</a:t>
            </a:r>
            <a:endParaRPr sz="4800">
              <a:latin typeface="Roboto"/>
              <a:ea typeface="Roboto"/>
              <a:cs typeface="Roboto"/>
              <a:sym typeface="Roboto"/>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04</a:t>
            </a:r>
            <a:endParaRPr sz="4800">
              <a:latin typeface="Roboto"/>
              <a:ea typeface="Roboto"/>
              <a:cs typeface="Roboto"/>
              <a:sym typeface="Roboto"/>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a:ea typeface="Roboto"/>
                <a:cs typeface="Roboto"/>
                <a:sym typeface="Roboto"/>
              </a:rPr>
              <a:t>05</a:t>
            </a:r>
            <a:endParaRPr sz="4800">
              <a:latin typeface="Roboto"/>
              <a:ea typeface="Roboto"/>
              <a:cs typeface="Roboto"/>
              <a:sym typeface="Roboto"/>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a:ea typeface="Roboto"/>
                <a:cs typeface="Roboto"/>
                <a:sym typeface="Roboto"/>
              </a:rPr>
              <a:t>Cybersecurity Boot Camp</a:t>
            </a:r>
            <a:endParaRPr sz="1800">
              <a:solidFill>
                <a:srgbClr val="FFFFFF"/>
              </a:solidFill>
              <a:latin typeface="Roboto"/>
              <a:ea typeface="Roboto"/>
              <a:cs typeface="Roboto"/>
              <a:sym typeface="Roboto"/>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a:ea typeface="Roboto"/>
                <a:cs typeface="Roboto"/>
                <a:sym typeface="Roboto"/>
              </a:rPr>
              <a:t>Data Analytics and Visualization</a:t>
            </a:r>
            <a:endParaRPr sz="1800">
              <a:solidFill>
                <a:srgbClr val="FFFFFF"/>
              </a:solidFill>
              <a:latin typeface="Roboto"/>
              <a:ea typeface="Roboto"/>
              <a:cs typeface="Roboto"/>
              <a:sym typeface="Roboto"/>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a:ea typeface="Roboto"/>
                <a:cs typeface="Roboto"/>
                <a:sym typeface="Roboto"/>
              </a:rPr>
              <a:t>FIST TO FIVE:</a:t>
            </a:r>
            <a:endParaRPr sz="2400">
              <a:latin typeface="Roboto"/>
              <a:ea typeface="Roboto"/>
              <a:cs typeface="Roboto"/>
              <a:sym typeface="Roboto"/>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Time’s Up! </a:t>
            </a:r>
            <a:r>
              <a:rPr lang="en" sz="3600">
                <a:latin typeface="Roboto"/>
                <a:ea typeface="Roboto"/>
                <a:cs typeface="Roboto"/>
                <a:sym typeface="Roboto"/>
              </a:rPr>
              <a:t>Let’s Review.</a:t>
            </a:r>
            <a:endParaRPr sz="3600">
              <a:latin typeface="Roboto"/>
              <a:ea typeface="Roboto"/>
              <a:cs typeface="Roboto"/>
              <a:sym typeface="Roboto"/>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a:ea typeface="Roboto"/>
                <a:cs typeface="Roboto"/>
                <a:sym typeface="Roboto"/>
              </a:rPr>
              <a:t>Take a Break!</a:t>
            </a:r>
            <a:endParaRPr sz="4800">
              <a:latin typeface="Roboto"/>
              <a:ea typeface="Roboto"/>
              <a:cs typeface="Roboto"/>
              <a:sym typeface="Roboto"/>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1.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9.png"/><Relationship Id="rId4" Type="http://schemas.openxmlformats.org/officeDocument/2006/relationships/image" Target="../media/image119.png"/><Relationship Id="rId5" Type="http://schemas.openxmlformats.org/officeDocument/2006/relationships/image" Target="../media/image1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5.png"/><Relationship Id="rId4" Type="http://schemas.openxmlformats.org/officeDocument/2006/relationships/image" Target="../media/image1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8.png"/><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1.png"/><Relationship Id="rId4" Type="http://schemas.openxmlformats.org/officeDocument/2006/relationships/image" Target="../media/image128.png"/><Relationship Id="rId5" Type="http://schemas.openxmlformats.org/officeDocument/2006/relationships/image" Target="../media/image127.png"/><Relationship Id="rId6" Type="http://schemas.openxmlformats.org/officeDocument/2006/relationships/image" Target="../media/image1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2.png"/><Relationship Id="rId4" Type="http://schemas.openxmlformats.org/officeDocument/2006/relationships/image" Target="../media/image126.png"/><Relationship Id="rId5" Type="http://schemas.openxmlformats.org/officeDocument/2006/relationships/image" Target="../media/image133.png"/><Relationship Id="rId6" Type="http://schemas.openxmlformats.org/officeDocument/2006/relationships/image" Target="../media/image1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6.png"/><Relationship Id="rId4" Type="http://schemas.openxmlformats.org/officeDocument/2006/relationships/image" Target="../media/image102.png"/><Relationship Id="rId5"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8.png"/><Relationship Id="rId4"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Attack]</a:t>
            </a:r>
            <a:endParaRPr/>
          </a:p>
        </p:txBody>
      </p:sp>
      <p:sp>
        <p:nvSpPr>
          <p:cNvPr id="1137" name="Google Shape;113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8" name="Google Shape;1138;p63"/>
          <p:cNvSpPr/>
          <p:nvPr/>
        </p:nvSpPr>
        <p:spPr>
          <a:xfrm flipH="1">
            <a:off x="724225" y="1480575"/>
            <a:ext cx="2328600" cy="11454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txBox="1"/>
          <p:nvPr/>
        </p:nvSpPr>
        <p:spPr>
          <a:xfrm>
            <a:off x="724275" y="1480593"/>
            <a:ext cx="2274000" cy="11454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Tools &amp; Processes</a:t>
            </a:r>
            <a:endParaRPr b="1"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After discovering that Ashton had access to the secret_folder directory we use Hydra to try and Brute Force her password.</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0" name="Google Shape;1140;p63"/>
          <p:cNvGrpSpPr/>
          <p:nvPr/>
        </p:nvGrpSpPr>
        <p:grpSpPr>
          <a:xfrm>
            <a:off x="457181" y="887903"/>
            <a:ext cx="533372" cy="533480"/>
            <a:chOff x="457200" y="1378813"/>
            <a:chExt cx="695400" cy="695450"/>
          </a:xfrm>
        </p:grpSpPr>
        <p:sp>
          <p:nvSpPr>
            <p:cNvPr id="1141" name="Google Shape;1141;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142" name="Google Shape;114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63"/>
          <p:cNvGrpSpPr/>
          <p:nvPr/>
        </p:nvGrpSpPr>
        <p:grpSpPr>
          <a:xfrm>
            <a:off x="457181" y="2685228"/>
            <a:ext cx="533372" cy="533480"/>
            <a:chOff x="457200" y="1378813"/>
            <a:chExt cx="695400" cy="695450"/>
          </a:xfrm>
        </p:grpSpPr>
        <p:sp>
          <p:nvSpPr>
            <p:cNvPr id="1144" name="Google Shape;1144;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63"/>
          <p:cNvGrpSpPr/>
          <p:nvPr/>
        </p:nvGrpSpPr>
        <p:grpSpPr>
          <a:xfrm>
            <a:off x="3233181" y="887903"/>
            <a:ext cx="533372" cy="533480"/>
            <a:chOff x="457200" y="1378813"/>
            <a:chExt cx="695400" cy="695450"/>
          </a:xfrm>
        </p:grpSpPr>
        <p:sp>
          <p:nvSpPr>
            <p:cNvPr id="1147" name="Google Shape;1147;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03</a:t>
              </a:r>
              <a:endParaRPr sz="2100">
                <a:solidFill>
                  <a:srgbClr val="FFFFFF"/>
                </a:solidFill>
                <a:latin typeface="Roboto"/>
                <a:ea typeface="Roboto"/>
                <a:cs typeface="Roboto"/>
                <a:sym typeface="Roboto"/>
              </a:endParaRPr>
            </a:p>
          </p:txBody>
        </p:sp>
        <p:sp>
          <p:nvSpPr>
            <p:cNvPr id="1148" name="Google Shape;1148;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63"/>
          <p:cNvSpPr/>
          <p:nvPr/>
        </p:nvSpPr>
        <p:spPr>
          <a:xfrm flipH="1">
            <a:off x="3501375" y="1481325"/>
            <a:ext cx="53283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flipH="1">
            <a:off x="724225" y="3277925"/>
            <a:ext cx="2328600" cy="1556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txBox="1"/>
          <p:nvPr/>
        </p:nvSpPr>
        <p:spPr>
          <a:xfrm>
            <a:off x="751525" y="3218700"/>
            <a:ext cx="2274000" cy="1588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Achievements</a:t>
            </a:r>
            <a:endParaRPr b="1"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Using Hydra we were able to successfully obtain Ashton’s password. Thus allowing us to access and view the contents of the secret_folder in which we found a password hash for Ryan’s account.</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2" name="Google Shape;1152;p63"/>
          <p:cNvPicPr preferRelativeResize="0"/>
          <p:nvPr/>
        </p:nvPicPr>
        <p:blipFill>
          <a:blip r:embed="rId3">
            <a:alphaModFix/>
          </a:blip>
          <a:stretch>
            <a:fillRect/>
          </a:stretch>
        </p:blipFill>
        <p:spPr>
          <a:xfrm>
            <a:off x="3597412" y="1813350"/>
            <a:ext cx="5136226" cy="979450"/>
          </a:xfrm>
          <a:prstGeom prst="rect">
            <a:avLst/>
          </a:prstGeom>
          <a:noFill/>
          <a:ln>
            <a:noFill/>
          </a:ln>
        </p:spPr>
      </p:pic>
      <p:pic>
        <p:nvPicPr>
          <p:cNvPr id="1153" name="Google Shape;1153;p63"/>
          <p:cNvPicPr preferRelativeResize="0"/>
          <p:nvPr/>
        </p:nvPicPr>
        <p:blipFill>
          <a:blip r:embed="rId4">
            <a:alphaModFix/>
          </a:blip>
          <a:stretch>
            <a:fillRect/>
          </a:stretch>
        </p:blipFill>
        <p:spPr>
          <a:xfrm>
            <a:off x="3782462" y="2868675"/>
            <a:ext cx="4766125" cy="170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[MD5 Hashed Password]</a:t>
            </a:r>
            <a:endParaRPr/>
          </a:p>
        </p:txBody>
      </p:sp>
      <p:sp>
        <p:nvSpPr>
          <p:cNvPr id="1159" name="Google Shape;1159;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0" name="Google Shape;1160;p64"/>
          <p:cNvSpPr/>
          <p:nvPr/>
        </p:nvSpPr>
        <p:spPr>
          <a:xfrm flipH="1">
            <a:off x="724275" y="1480575"/>
            <a:ext cx="2428500" cy="1051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4"/>
          <p:cNvSpPr txBox="1"/>
          <p:nvPr/>
        </p:nvSpPr>
        <p:spPr>
          <a:xfrm>
            <a:off x="724275" y="1480591"/>
            <a:ext cx="2371500" cy="1051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Tools &amp; Processes</a:t>
            </a:r>
            <a:endParaRPr b="1"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In the secret_folder we discovered a MD5 password hash for Ryan. We used Crackstation to try and crack the MD5 hash.</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62" name="Google Shape;1162;p64"/>
          <p:cNvGrpSpPr/>
          <p:nvPr/>
        </p:nvGrpSpPr>
        <p:grpSpPr>
          <a:xfrm>
            <a:off x="457181" y="887903"/>
            <a:ext cx="533372" cy="533480"/>
            <a:chOff x="457200" y="1378813"/>
            <a:chExt cx="695400" cy="695450"/>
          </a:xfrm>
        </p:grpSpPr>
        <p:sp>
          <p:nvSpPr>
            <p:cNvPr id="1163" name="Google Shape;1163;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164" name="Google Shape;1164;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64"/>
          <p:cNvGrpSpPr/>
          <p:nvPr/>
        </p:nvGrpSpPr>
        <p:grpSpPr>
          <a:xfrm>
            <a:off x="457181" y="2591328"/>
            <a:ext cx="533372" cy="533480"/>
            <a:chOff x="457200" y="1378813"/>
            <a:chExt cx="695400" cy="695450"/>
          </a:xfrm>
        </p:grpSpPr>
        <p:sp>
          <p:nvSpPr>
            <p:cNvPr id="1166" name="Google Shape;1166;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167" name="Google Shape;116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64"/>
          <p:cNvGrpSpPr/>
          <p:nvPr/>
        </p:nvGrpSpPr>
        <p:grpSpPr>
          <a:xfrm>
            <a:off x="3152781" y="887903"/>
            <a:ext cx="533372" cy="533480"/>
            <a:chOff x="457200" y="1378813"/>
            <a:chExt cx="695400" cy="695450"/>
          </a:xfrm>
        </p:grpSpPr>
        <p:sp>
          <p:nvSpPr>
            <p:cNvPr id="1169" name="Google Shape;1169;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03</a:t>
              </a:r>
              <a:endParaRPr sz="2100">
                <a:solidFill>
                  <a:srgbClr val="FFFFFF"/>
                </a:solidFill>
                <a:latin typeface="Roboto"/>
                <a:ea typeface="Roboto"/>
                <a:cs typeface="Roboto"/>
                <a:sym typeface="Roboto"/>
              </a:endParaRPr>
            </a:p>
          </p:txBody>
        </p:sp>
        <p:sp>
          <p:nvSpPr>
            <p:cNvPr id="1170" name="Google Shape;1170;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64"/>
          <p:cNvSpPr/>
          <p:nvPr/>
        </p:nvSpPr>
        <p:spPr>
          <a:xfrm flipH="1">
            <a:off x="3407175" y="1481325"/>
            <a:ext cx="5422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4"/>
          <p:cNvSpPr/>
          <p:nvPr/>
        </p:nvSpPr>
        <p:spPr>
          <a:xfrm flipH="1">
            <a:off x="724275" y="3231725"/>
            <a:ext cx="2428500" cy="1578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4"/>
          <p:cNvSpPr txBox="1"/>
          <p:nvPr/>
        </p:nvSpPr>
        <p:spPr>
          <a:xfrm>
            <a:off x="724275" y="3231750"/>
            <a:ext cx="2371500" cy="1578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Tools &amp; Processes</a:t>
            </a:r>
            <a:endParaRPr b="1"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Using Crackstation we were able to successfully crack and obtain Ryan’s password in which we would use to SSH into the Capstone machine.</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p:txBody>
      </p:sp>
      <p:pic>
        <p:nvPicPr>
          <p:cNvPr id="1174" name="Google Shape;1174;p64"/>
          <p:cNvPicPr preferRelativeResize="0"/>
          <p:nvPr/>
        </p:nvPicPr>
        <p:blipFill>
          <a:blip r:embed="rId3">
            <a:alphaModFix/>
          </a:blip>
          <a:stretch>
            <a:fillRect/>
          </a:stretch>
        </p:blipFill>
        <p:spPr>
          <a:xfrm>
            <a:off x="3719100" y="1540900"/>
            <a:ext cx="4717626" cy="304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[MD5 Hashed Password Continued]</a:t>
            </a:r>
            <a:endParaRPr/>
          </a:p>
        </p:txBody>
      </p:sp>
      <p:sp>
        <p:nvSpPr>
          <p:cNvPr id="1180" name="Google Shape;1180;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1" name="Google Shape;1181;p65"/>
          <p:cNvSpPr/>
          <p:nvPr/>
        </p:nvSpPr>
        <p:spPr>
          <a:xfrm flipH="1">
            <a:off x="724275" y="1480575"/>
            <a:ext cx="1641300" cy="3435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5"/>
          <p:cNvSpPr txBox="1"/>
          <p:nvPr/>
        </p:nvSpPr>
        <p:spPr>
          <a:xfrm>
            <a:off x="724275" y="1480629"/>
            <a:ext cx="1602900" cy="3435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Achievements</a:t>
            </a:r>
            <a:endParaRPr b="1" sz="10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In the event that port 22 was not open we were also able to use Ryan’s credentials to login and gain access to the webdav hidden directory in which we would later upload a shell.php script and gain access to the Capstone machine via reverse shell with meterpreter. And from there we would also be able to find the flag.</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83" name="Google Shape;1183;p65"/>
          <p:cNvGrpSpPr/>
          <p:nvPr/>
        </p:nvGrpSpPr>
        <p:grpSpPr>
          <a:xfrm>
            <a:off x="457181" y="887903"/>
            <a:ext cx="533372" cy="533480"/>
            <a:chOff x="457200" y="1378813"/>
            <a:chExt cx="695400" cy="695450"/>
          </a:xfrm>
        </p:grpSpPr>
        <p:sp>
          <p:nvSpPr>
            <p:cNvPr id="1184" name="Google Shape;1184;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185" name="Google Shape;1185;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65"/>
          <p:cNvGrpSpPr/>
          <p:nvPr/>
        </p:nvGrpSpPr>
        <p:grpSpPr>
          <a:xfrm>
            <a:off x="2490006" y="947103"/>
            <a:ext cx="533372" cy="533480"/>
            <a:chOff x="457200" y="1378813"/>
            <a:chExt cx="695400" cy="695450"/>
          </a:xfrm>
        </p:grpSpPr>
        <p:sp>
          <p:nvSpPr>
            <p:cNvPr id="1187" name="Google Shape;1187;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188" name="Google Shape;1188;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65"/>
          <p:cNvSpPr/>
          <p:nvPr/>
        </p:nvSpPr>
        <p:spPr>
          <a:xfrm flipH="1">
            <a:off x="2756175" y="1481325"/>
            <a:ext cx="6073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0" name="Google Shape;1190;p65"/>
          <p:cNvPicPr preferRelativeResize="0"/>
          <p:nvPr/>
        </p:nvPicPr>
        <p:blipFill>
          <a:blip r:embed="rId3">
            <a:alphaModFix/>
          </a:blip>
          <a:stretch>
            <a:fillRect/>
          </a:stretch>
        </p:blipFill>
        <p:spPr>
          <a:xfrm>
            <a:off x="2791200" y="1480570"/>
            <a:ext cx="2923825" cy="1995000"/>
          </a:xfrm>
          <a:prstGeom prst="rect">
            <a:avLst/>
          </a:prstGeom>
          <a:noFill/>
          <a:ln>
            <a:noFill/>
          </a:ln>
        </p:spPr>
      </p:pic>
      <p:pic>
        <p:nvPicPr>
          <p:cNvPr id="1191" name="Google Shape;1191;p65"/>
          <p:cNvPicPr preferRelativeResize="0"/>
          <p:nvPr/>
        </p:nvPicPr>
        <p:blipFill>
          <a:blip r:embed="rId4">
            <a:alphaModFix/>
          </a:blip>
          <a:stretch>
            <a:fillRect/>
          </a:stretch>
        </p:blipFill>
        <p:spPr>
          <a:xfrm>
            <a:off x="2791200" y="3672325"/>
            <a:ext cx="2923825" cy="681500"/>
          </a:xfrm>
          <a:prstGeom prst="rect">
            <a:avLst/>
          </a:prstGeom>
          <a:noFill/>
          <a:ln>
            <a:noFill/>
          </a:ln>
        </p:spPr>
      </p:pic>
      <p:pic>
        <p:nvPicPr>
          <p:cNvPr id="1192" name="Google Shape;1192;p65"/>
          <p:cNvPicPr preferRelativeResize="0"/>
          <p:nvPr/>
        </p:nvPicPr>
        <p:blipFill>
          <a:blip r:embed="rId5">
            <a:alphaModFix/>
          </a:blip>
          <a:stretch>
            <a:fillRect/>
          </a:stretch>
        </p:blipFill>
        <p:spPr>
          <a:xfrm>
            <a:off x="5715025" y="1609561"/>
            <a:ext cx="2923825" cy="29192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[Open Port 22]</a:t>
            </a:r>
            <a:endParaRPr/>
          </a:p>
        </p:txBody>
      </p:sp>
      <p:sp>
        <p:nvSpPr>
          <p:cNvPr id="1198" name="Google Shape;119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9" name="Google Shape;1199;p66"/>
          <p:cNvSpPr/>
          <p:nvPr/>
        </p:nvSpPr>
        <p:spPr>
          <a:xfrm flipH="1">
            <a:off x="724275" y="1480575"/>
            <a:ext cx="2371500" cy="1420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txBox="1"/>
          <p:nvPr/>
        </p:nvSpPr>
        <p:spPr>
          <a:xfrm>
            <a:off x="703725" y="1422122"/>
            <a:ext cx="2315700" cy="1420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Tools &amp; Processes</a:t>
            </a:r>
            <a:endParaRPr b="1"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Nmap was used to discover the open port. After the login credentials for Ryan were discovered we were able to SSH into the Capstone machine from the terminal.</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201" name="Google Shape;1201;p66"/>
          <p:cNvGrpSpPr/>
          <p:nvPr/>
        </p:nvGrpSpPr>
        <p:grpSpPr>
          <a:xfrm>
            <a:off x="457181" y="887903"/>
            <a:ext cx="533372" cy="533480"/>
            <a:chOff x="457200" y="1378813"/>
            <a:chExt cx="695400" cy="695450"/>
          </a:xfrm>
        </p:grpSpPr>
        <p:sp>
          <p:nvSpPr>
            <p:cNvPr id="1202" name="Google Shape;1202;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203" name="Google Shape;1203;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66"/>
          <p:cNvGrpSpPr/>
          <p:nvPr/>
        </p:nvGrpSpPr>
        <p:grpSpPr>
          <a:xfrm>
            <a:off x="457181" y="3009828"/>
            <a:ext cx="533372" cy="533480"/>
            <a:chOff x="457200" y="1378813"/>
            <a:chExt cx="695400" cy="695450"/>
          </a:xfrm>
        </p:grpSpPr>
        <p:sp>
          <p:nvSpPr>
            <p:cNvPr id="1205" name="Google Shape;1205;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206" name="Google Shape;1206;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66"/>
          <p:cNvGrpSpPr/>
          <p:nvPr/>
        </p:nvGrpSpPr>
        <p:grpSpPr>
          <a:xfrm>
            <a:off x="3932231" y="888653"/>
            <a:ext cx="533372" cy="533480"/>
            <a:chOff x="457200" y="1378813"/>
            <a:chExt cx="695400" cy="695450"/>
          </a:xfrm>
        </p:grpSpPr>
        <p:sp>
          <p:nvSpPr>
            <p:cNvPr id="1208" name="Google Shape;1208;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03</a:t>
              </a:r>
              <a:endParaRPr sz="2100">
                <a:solidFill>
                  <a:srgbClr val="FFFFFF"/>
                </a:solidFill>
                <a:latin typeface="Roboto"/>
                <a:ea typeface="Roboto"/>
                <a:cs typeface="Roboto"/>
                <a:sym typeface="Roboto"/>
              </a:endParaRPr>
            </a:p>
          </p:txBody>
        </p:sp>
        <p:sp>
          <p:nvSpPr>
            <p:cNvPr id="1209" name="Google Shape;1209;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66"/>
          <p:cNvSpPr/>
          <p:nvPr/>
        </p:nvSpPr>
        <p:spPr>
          <a:xfrm flipH="1">
            <a:off x="4166900" y="1480575"/>
            <a:ext cx="4091400" cy="3366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6"/>
          <p:cNvSpPr/>
          <p:nvPr/>
        </p:nvSpPr>
        <p:spPr>
          <a:xfrm flipH="1">
            <a:off x="744225" y="3651344"/>
            <a:ext cx="2275200" cy="1131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6"/>
          <p:cNvSpPr txBox="1"/>
          <p:nvPr/>
        </p:nvSpPr>
        <p:spPr>
          <a:xfrm>
            <a:off x="724275" y="3604800"/>
            <a:ext cx="2221800" cy="1131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Achievements</a:t>
            </a:r>
            <a:endParaRPr b="1"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After connecting to the Capstone machine via SSH we were able to find the flag.</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213" name="Google Shape;1213;p66"/>
          <p:cNvPicPr preferRelativeResize="0"/>
          <p:nvPr/>
        </p:nvPicPr>
        <p:blipFill>
          <a:blip r:embed="rId3">
            <a:alphaModFix/>
          </a:blip>
          <a:stretch>
            <a:fillRect/>
          </a:stretch>
        </p:blipFill>
        <p:spPr>
          <a:xfrm>
            <a:off x="4791662" y="1521074"/>
            <a:ext cx="2841883" cy="2101349"/>
          </a:xfrm>
          <a:prstGeom prst="rect">
            <a:avLst/>
          </a:prstGeom>
          <a:noFill/>
          <a:ln>
            <a:noFill/>
          </a:ln>
        </p:spPr>
      </p:pic>
      <p:pic>
        <p:nvPicPr>
          <p:cNvPr id="1214" name="Google Shape;1214;p66"/>
          <p:cNvPicPr preferRelativeResize="0"/>
          <p:nvPr/>
        </p:nvPicPr>
        <p:blipFill>
          <a:blip r:embed="rId4">
            <a:alphaModFix/>
          </a:blip>
          <a:stretch>
            <a:fillRect/>
          </a:stretch>
        </p:blipFill>
        <p:spPr>
          <a:xfrm>
            <a:off x="4465600" y="3681299"/>
            <a:ext cx="3494001" cy="107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p6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20" name="Google Shape;1220;p67"/>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a:ea typeface="Roboto"/>
                <a:cs typeface="Roboto"/>
                <a:sym typeface="Roboto"/>
              </a:rPr>
              <a:t>Log Analysis and </a:t>
            </a:r>
            <a:br>
              <a:rPr lang="en" sz="3400">
                <a:latin typeface="Roboto"/>
                <a:ea typeface="Roboto"/>
                <a:cs typeface="Roboto"/>
                <a:sym typeface="Roboto"/>
              </a:rPr>
            </a:br>
            <a:r>
              <a:rPr lang="en" sz="3400">
                <a:latin typeface="Roboto"/>
                <a:ea typeface="Roboto"/>
                <a:cs typeface="Roboto"/>
                <a:sym typeface="Roboto"/>
              </a:rPr>
              <a:t>Attack Characterization</a:t>
            </a:r>
            <a:endParaRPr sz="3400">
              <a:latin typeface="Roboto"/>
              <a:ea typeface="Roboto"/>
              <a:cs typeface="Roboto"/>
              <a:sym typeface="Roboto"/>
            </a:endParaRPr>
          </a:p>
        </p:txBody>
      </p:sp>
      <p:sp>
        <p:nvSpPr>
          <p:cNvPr id="1221" name="Google Shape;1221;p6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27" name="Google Shape;1227;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8" name="Google Shape;1228;p68"/>
          <p:cNvSpPr/>
          <p:nvPr/>
        </p:nvSpPr>
        <p:spPr>
          <a:xfrm>
            <a:off x="367350" y="1859175"/>
            <a:ext cx="8409300" cy="2228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229" name="Google Shape;1229;p68"/>
          <p:cNvSpPr txBox="1"/>
          <p:nvPr>
            <p:ph idx="1" type="subTitle"/>
          </p:nvPr>
        </p:nvSpPr>
        <p:spPr>
          <a:xfrm>
            <a:off x="367350" y="639800"/>
            <a:ext cx="84093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We believe the port scan </a:t>
            </a:r>
            <a:r>
              <a:rPr lang="en" sz="1200"/>
              <a:t>occurred</a:t>
            </a:r>
            <a:r>
              <a:rPr lang="en" sz="1200"/>
              <a:t> around 23:00 July 7, 2021</a:t>
            </a:r>
            <a:endParaRPr sz="1200"/>
          </a:p>
          <a:p>
            <a:pPr indent="-167640" lvl="0" marL="320040" rtl="0" algn="l">
              <a:spcBef>
                <a:spcPts val="0"/>
              </a:spcBef>
              <a:spcAft>
                <a:spcPts val="0"/>
              </a:spcAft>
              <a:buSzPts val="1200"/>
              <a:buChar char="●"/>
            </a:pPr>
            <a:r>
              <a:rPr lang="en" sz="1200"/>
              <a:t>106 hits were sent from 192.168.1.90 to 192.168.1.105 over port 443</a:t>
            </a:r>
            <a:endParaRPr sz="1200"/>
          </a:p>
          <a:p>
            <a:pPr indent="-167640" lvl="0" marL="320040" rtl="0" algn="l">
              <a:spcBef>
                <a:spcPts val="0"/>
              </a:spcBef>
              <a:spcAft>
                <a:spcPts val="0"/>
              </a:spcAft>
              <a:buSzPts val="1200"/>
              <a:buChar char="●"/>
            </a:pPr>
            <a:r>
              <a:rPr lang="en" sz="1200"/>
              <a:t>If no host discovery options are given, Nmap sends an ICMP echo request, a TCP SYN packet to port 443, a TCP ACK packet to port 80, and an ICMP timestamp request. Additionally reconnaissance is the first step an attacker takes when go after a vulnerable machine so we can assume an nmap scan is one of the first things an attacker does.</a:t>
            </a:r>
            <a:endParaRPr sz="1200"/>
          </a:p>
        </p:txBody>
      </p:sp>
      <p:pic>
        <p:nvPicPr>
          <p:cNvPr id="1230" name="Google Shape;1230;p68"/>
          <p:cNvPicPr preferRelativeResize="0"/>
          <p:nvPr/>
        </p:nvPicPr>
        <p:blipFill>
          <a:blip r:embed="rId3">
            <a:alphaModFix/>
          </a:blip>
          <a:stretch>
            <a:fillRect/>
          </a:stretch>
        </p:blipFill>
        <p:spPr>
          <a:xfrm>
            <a:off x="420075" y="1936338"/>
            <a:ext cx="5467350" cy="352425"/>
          </a:xfrm>
          <a:prstGeom prst="rect">
            <a:avLst/>
          </a:prstGeom>
          <a:noFill/>
          <a:ln>
            <a:noFill/>
          </a:ln>
        </p:spPr>
      </p:pic>
      <p:pic>
        <p:nvPicPr>
          <p:cNvPr id="1231" name="Google Shape;1231;p68"/>
          <p:cNvPicPr preferRelativeResize="0"/>
          <p:nvPr/>
        </p:nvPicPr>
        <p:blipFill>
          <a:blip r:embed="rId4">
            <a:alphaModFix/>
          </a:blip>
          <a:stretch>
            <a:fillRect/>
          </a:stretch>
        </p:blipFill>
        <p:spPr>
          <a:xfrm>
            <a:off x="420063" y="2288775"/>
            <a:ext cx="8303874" cy="163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37" name="Google Shape;1237;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8" name="Google Shape;1238;p69"/>
          <p:cNvSpPr/>
          <p:nvPr/>
        </p:nvSpPr>
        <p:spPr>
          <a:xfrm>
            <a:off x="367350" y="1467800"/>
            <a:ext cx="8409300" cy="30102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39" name="Google Shape;1239;p69"/>
          <p:cNvSpPr txBox="1"/>
          <p:nvPr>
            <p:ph idx="1" type="subTitle"/>
          </p:nvPr>
        </p:nvSpPr>
        <p:spPr>
          <a:xfrm>
            <a:off x="367350" y="676200"/>
            <a:ext cx="84093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request first </a:t>
            </a:r>
            <a:r>
              <a:rPr lang="en" sz="1200"/>
              <a:t>occurred</a:t>
            </a:r>
            <a:r>
              <a:rPr lang="en" sz="1200"/>
              <a:t> around 01:00 July 8, 2021</a:t>
            </a:r>
            <a:endParaRPr sz="1200"/>
          </a:p>
          <a:p>
            <a:pPr indent="-167640" lvl="0" marL="320040" rtl="0" algn="l">
              <a:spcBef>
                <a:spcPts val="0"/>
              </a:spcBef>
              <a:spcAft>
                <a:spcPts val="0"/>
              </a:spcAft>
              <a:buSzPts val="1200"/>
              <a:buChar char="●"/>
            </a:pPr>
            <a:r>
              <a:rPr lang="en" sz="1200"/>
              <a:t>28,987 requests were made to the secret_folder hidden directory.</a:t>
            </a:r>
            <a:endParaRPr sz="1200"/>
          </a:p>
          <a:p>
            <a:pPr indent="-167640" lvl="0" marL="320040" rtl="0" algn="l">
              <a:spcBef>
                <a:spcPts val="0"/>
              </a:spcBef>
              <a:spcAft>
                <a:spcPts val="0"/>
              </a:spcAft>
              <a:buSzPts val="1200"/>
              <a:buChar char="●"/>
            </a:pPr>
            <a:r>
              <a:rPr lang="en" sz="1200"/>
              <a:t>Inside the secret_folder directory was a MD5 password has to Ryan’s account</a:t>
            </a:r>
            <a:endParaRPr sz="1200"/>
          </a:p>
        </p:txBody>
      </p:sp>
      <p:pic>
        <p:nvPicPr>
          <p:cNvPr id="1240" name="Google Shape;1240;p69"/>
          <p:cNvPicPr preferRelativeResize="0"/>
          <p:nvPr/>
        </p:nvPicPr>
        <p:blipFill>
          <a:blip r:embed="rId3">
            <a:alphaModFix/>
          </a:blip>
          <a:stretch>
            <a:fillRect/>
          </a:stretch>
        </p:blipFill>
        <p:spPr>
          <a:xfrm>
            <a:off x="433250" y="2011525"/>
            <a:ext cx="8277498" cy="1908425"/>
          </a:xfrm>
          <a:prstGeom prst="rect">
            <a:avLst/>
          </a:prstGeom>
          <a:noFill/>
          <a:ln>
            <a:noFill/>
          </a:ln>
        </p:spPr>
      </p:pic>
      <p:pic>
        <p:nvPicPr>
          <p:cNvPr id="1241" name="Google Shape;1241;p69"/>
          <p:cNvPicPr preferRelativeResize="0"/>
          <p:nvPr/>
        </p:nvPicPr>
        <p:blipFill>
          <a:blip r:embed="rId4">
            <a:alphaModFix/>
          </a:blip>
          <a:stretch>
            <a:fillRect/>
          </a:stretch>
        </p:blipFill>
        <p:spPr>
          <a:xfrm>
            <a:off x="433250" y="1589688"/>
            <a:ext cx="4076700" cy="428625"/>
          </a:xfrm>
          <a:prstGeom prst="rect">
            <a:avLst/>
          </a:prstGeom>
          <a:noFill/>
          <a:ln>
            <a:noFill/>
          </a:ln>
        </p:spPr>
      </p:pic>
      <p:pic>
        <p:nvPicPr>
          <p:cNvPr id="1242" name="Google Shape;1242;p69"/>
          <p:cNvPicPr preferRelativeResize="0"/>
          <p:nvPr/>
        </p:nvPicPr>
        <p:blipFill>
          <a:blip r:embed="rId5">
            <a:alphaModFix/>
          </a:blip>
          <a:stretch>
            <a:fillRect/>
          </a:stretch>
        </p:blipFill>
        <p:spPr>
          <a:xfrm>
            <a:off x="433250" y="4073775"/>
            <a:ext cx="8039100" cy="276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48" name="Google Shape;1248;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9" name="Google Shape;1249;p70"/>
          <p:cNvSpPr/>
          <p:nvPr/>
        </p:nvSpPr>
        <p:spPr>
          <a:xfrm>
            <a:off x="367350" y="1467800"/>
            <a:ext cx="8409300" cy="33720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
        <p:nvSpPr>
          <p:cNvPr id="1250" name="Google Shape;1250;p70"/>
          <p:cNvSpPr txBox="1"/>
          <p:nvPr>
            <p:ph idx="1" type="subTitle"/>
          </p:nvPr>
        </p:nvSpPr>
        <p:spPr>
          <a:xfrm>
            <a:off x="367350" y="683425"/>
            <a:ext cx="8409300" cy="7845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29,086 requests were made by Hydra in the attack.</a:t>
            </a:r>
            <a:endParaRPr sz="1200"/>
          </a:p>
          <a:p>
            <a:pPr indent="-167640" lvl="0" marL="320040" rtl="0" algn="l">
              <a:spcBef>
                <a:spcPts val="0"/>
              </a:spcBef>
              <a:spcAft>
                <a:spcPts val="0"/>
              </a:spcAft>
              <a:buSzPts val="1200"/>
              <a:buChar char="●"/>
            </a:pPr>
            <a:r>
              <a:rPr lang="en" sz="1200"/>
              <a:t>29,084 requests were made before Hydra </a:t>
            </a:r>
            <a:r>
              <a:rPr lang="en" sz="1200"/>
              <a:t>discovered Ashton’s password as only 2 requests were successful.</a:t>
            </a:r>
            <a:endParaRPr sz="1200"/>
          </a:p>
        </p:txBody>
      </p:sp>
      <p:pic>
        <p:nvPicPr>
          <p:cNvPr id="1251" name="Google Shape;1251;p70"/>
          <p:cNvPicPr preferRelativeResize="0"/>
          <p:nvPr/>
        </p:nvPicPr>
        <p:blipFill>
          <a:blip r:embed="rId3">
            <a:alphaModFix/>
          </a:blip>
          <a:stretch>
            <a:fillRect/>
          </a:stretch>
        </p:blipFill>
        <p:spPr>
          <a:xfrm>
            <a:off x="578738" y="1467925"/>
            <a:ext cx="2733675" cy="266700"/>
          </a:xfrm>
          <a:prstGeom prst="rect">
            <a:avLst/>
          </a:prstGeom>
          <a:noFill/>
          <a:ln>
            <a:noFill/>
          </a:ln>
        </p:spPr>
      </p:pic>
      <p:pic>
        <p:nvPicPr>
          <p:cNvPr id="1252" name="Google Shape;1252;p70"/>
          <p:cNvPicPr preferRelativeResize="0"/>
          <p:nvPr/>
        </p:nvPicPr>
        <p:blipFill>
          <a:blip r:embed="rId4">
            <a:alphaModFix/>
          </a:blip>
          <a:stretch>
            <a:fillRect/>
          </a:stretch>
        </p:blipFill>
        <p:spPr>
          <a:xfrm>
            <a:off x="578750" y="3623600"/>
            <a:ext cx="8142050" cy="1216200"/>
          </a:xfrm>
          <a:prstGeom prst="rect">
            <a:avLst/>
          </a:prstGeom>
          <a:noFill/>
          <a:ln>
            <a:noFill/>
          </a:ln>
        </p:spPr>
      </p:pic>
      <p:pic>
        <p:nvPicPr>
          <p:cNvPr id="1253" name="Google Shape;1253;p70"/>
          <p:cNvPicPr preferRelativeResize="0"/>
          <p:nvPr/>
        </p:nvPicPr>
        <p:blipFill>
          <a:blip r:embed="rId5">
            <a:alphaModFix/>
          </a:blip>
          <a:stretch>
            <a:fillRect/>
          </a:stretch>
        </p:blipFill>
        <p:spPr>
          <a:xfrm>
            <a:off x="578738" y="3269063"/>
            <a:ext cx="5057775" cy="333375"/>
          </a:xfrm>
          <a:prstGeom prst="rect">
            <a:avLst/>
          </a:prstGeom>
          <a:noFill/>
          <a:ln>
            <a:noFill/>
          </a:ln>
        </p:spPr>
      </p:pic>
      <p:pic>
        <p:nvPicPr>
          <p:cNvPr id="1254" name="Google Shape;1254;p70"/>
          <p:cNvPicPr preferRelativeResize="0"/>
          <p:nvPr/>
        </p:nvPicPr>
        <p:blipFill>
          <a:blip r:embed="rId6">
            <a:alphaModFix/>
          </a:blip>
          <a:stretch>
            <a:fillRect/>
          </a:stretch>
        </p:blipFill>
        <p:spPr>
          <a:xfrm>
            <a:off x="578750" y="1734625"/>
            <a:ext cx="8142051" cy="151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60" name="Google Shape;1260;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1" name="Google Shape;1261;p71"/>
          <p:cNvSpPr/>
          <p:nvPr/>
        </p:nvSpPr>
        <p:spPr>
          <a:xfrm>
            <a:off x="367350" y="1331100"/>
            <a:ext cx="8409300" cy="35304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
        <p:nvSpPr>
          <p:cNvPr id="1262" name="Google Shape;1262;p71"/>
          <p:cNvSpPr txBox="1"/>
          <p:nvPr>
            <p:ph idx="1" type="subTitle"/>
          </p:nvPr>
        </p:nvSpPr>
        <p:spPr>
          <a:xfrm>
            <a:off x="335325" y="748525"/>
            <a:ext cx="8441400" cy="5826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131 requests were made to the webdav directory.</a:t>
            </a:r>
            <a:endParaRPr sz="1200"/>
          </a:p>
          <a:p>
            <a:pPr indent="-167640" lvl="0" marL="320040" rtl="0" algn="l">
              <a:spcBef>
                <a:spcPts val="0"/>
              </a:spcBef>
              <a:spcAft>
                <a:spcPts val="0"/>
              </a:spcAft>
              <a:buSzPts val="1200"/>
              <a:buChar char="●"/>
            </a:pPr>
            <a:r>
              <a:rPr lang="en" sz="1200"/>
              <a:t>The shell.php file was requested in order to establish a reverse shell with the attackers machine.</a:t>
            </a:r>
            <a:endParaRPr sz="1200"/>
          </a:p>
        </p:txBody>
      </p:sp>
      <p:pic>
        <p:nvPicPr>
          <p:cNvPr id="1263" name="Google Shape;1263;p71"/>
          <p:cNvPicPr preferRelativeResize="0"/>
          <p:nvPr/>
        </p:nvPicPr>
        <p:blipFill>
          <a:blip r:embed="rId3">
            <a:alphaModFix/>
          </a:blip>
          <a:stretch>
            <a:fillRect/>
          </a:stretch>
        </p:blipFill>
        <p:spPr>
          <a:xfrm>
            <a:off x="415963" y="1676800"/>
            <a:ext cx="8312074" cy="1485300"/>
          </a:xfrm>
          <a:prstGeom prst="rect">
            <a:avLst/>
          </a:prstGeom>
          <a:noFill/>
          <a:ln>
            <a:noFill/>
          </a:ln>
        </p:spPr>
      </p:pic>
      <p:pic>
        <p:nvPicPr>
          <p:cNvPr id="1264" name="Google Shape;1264;p71"/>
          <p:cNvPicPr preferRelativeResize="0"/>
          <p:nvPr/>
        </p:nvPicPr>
        <p:blipFill>
          <a:blip r:embed="rId4">
            <a:alphaModFix/>
          </a:blip>
          <a:stretch>
            <a:fillRect/>
          </a:stretch>
        </p:blipFill>
        <p:spPr>
          <a:xfrm>
            <a:off x="419575" y="1368450"/>
            <a:ext cx="2329755" cy="308350"/>
          </a:xfrm>
          <a:prstGeom prst="rect">
            <a:avLst/>
          </a:prstGeom>
          <a:noFill/>
          <a:ln>
            <a:noFill/>
          </a:ln>
        </p:spPr>
      </p:pic>
      <p:pic>
        <p:nvPicPr>
          <p:cNvPr id="1265" name="Google Shape;1265;p71"/>
          <p:cNvPicPr preferRelativeResize="0"/>
          <p:nvPr/>
        </p:nvPicPr>
        <p:blipFill>
          <a:blip r:embed="rId5">
            <a:alphaModFix/>
          </a:blip>
          <a:stretch>
            <a:fillRect/>
          </a:stretch>
        </p:blipFill>
        <p:spPr>
          <a:xfrm>
            <a:off x="419575" y="3431350"/>
            <a:ext cx="8312049" cy="1386600"/>
          </a:xfrm>
          <a:prstGeom prst="rect">
            <a:avLst/>
          </a:prstGeom>
          <a:noFill/>
          <a:ln>
            <a:noFill/>
          </a:ln>
        </p:spPr>
      </p:pic>
      <p:pic>
        <p:nvPicPr>
          <p:cNvPr id="1266" name="Google Shape;1266;p71"/>
          <p:cNvPicPr preferRelativeResize="0"/>
          <p:nvPr/>
        </p:nvPicPr>
        <p:blipFill>
          <a:blip r:embed="rId6">
            <a:alphaModFix/>
          </a:blip>
          <a:stretch>
            <a:fillRect/>
          </a:stretch>
        </p:blipFill>
        <p:spPr>
          <a:xfrm>
            <a:off x="419575" y="3155050"/>
            <a:ext cx="2801575" cy="308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pic>
        <p:nvPicPr>
          <p:cNvPr id="1271" name="Google Shape;1271;p7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72" name="Google Shape;1272;p72"/>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a:ea typeface="Roboto"/>
                <a:cs typeface="Roboto"/>
                <a:sym typeface="Roboto"/>
              </a:rPr>
              <a:t>Proposed Alarms and </a:t>
            </a:r>
            <a:br>
              <a:rPr lang="en" sz="3400">
                <a:latin typeface="Roboto"/>
                <a:ea typeface="Roboto"/>
                <a:cs typeface="Roboto"/>
                <a:sym typeface="Roboto"/>
              </a:rPr>
            </a:br>
            <a:r>
              <a:rPr lang="en" sz="3400">
                <a:latin typeface="Roboto"/>
                <a:ea typeface="Roboto"/>
                <a:cs typeface="Roboto"/>
                <a:sym typeface="Roboto"/>
              </a:rPr>
              <a:t>Mitigation Strategies</a:t>
            </a:r>
            <a:endParaRPr sz="3400">
              <a:latin typeface="Roboto"/>
              <a:ea typeface="Roboto"/>
              <a:cs typeface="Roboto"/>
              <a:sym typeface="Roboto"/>
            </a:endParaRPr>
          </a:p>
        </p:txBody>
      </p:sp>
      <p:sp>
        <p:nvSpPr>
          <p:cNvPr id="1273" name="Google Shape;1273;p7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79" name="Google Shape;1279;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0" name="Google Shape;1280;p73"/>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An alert should trigger if a port scan is detected.</a:t>
            </a:r>
            <a:endParaRPr sz="1400"/>
          </a:p>
          <a:p>
            <a:pPr indent="-317500" lvl="0" marL="457200" rtl="0" algn="l">
              <a:spcBef>
                <a:spcPts val="0"/>
              </a:spcBef>
              <a:spcAft>
                <a:spcPts val="0"/>
              </a:spcAft>
              <a:buSzPts val="1400"/>
              <a:buChar char="●"/>
            </a:pPr>
            <a:r>
              <a:rPr lang="en" sz="1400"/>
              <a:t>An alert should trigger if more than 100 ICMP requests are detected from the same source within the span of one hour.</a:t>
            </a:r>
            <a:endParaRPr sz="1400"/>
          </a:p>
        </p:txBody>
      </p:sp>
      <p:sp>
        <p:nvSpPr>
          <p:cNvPr id="1281" name="Google Shape;1281;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Any scan packets that are detected should be dropped rather than reject so that nothing is sent back to the attacker.</a:t>
            </a:r>
            <a:endParaRPr sz="1400"/>
          </a:p>
          <a:p>
            <a:pPr indent="-317500" lvl="0" marL="457200" rtl="0" algn="l">
              <a:spcBef>
                <a:spcPts val="0"/>
              </a:spcBef>
              <a:spcAft>
                <a:spcPts val="0"/>
              </a:spcAft>
              <a:buSzPts val="1400"/>
              <a:buChar char="●"/>
            </a:pPr>
            <a:r>
              <a:rPr lang="en" sz="1400"/>
              <a:t>Similarly all ICMP request should be dropped.</a:t>
            </a:r>
            <a:endParaRPr sz="1400"/>
          </a:p>
          <a:p>
            <a:pPr indent="-317500" lvl="0" marL="457200" rtl="0" algn="l">
              <a:spcBef>
                <a:spcPts val="0"/>
              </a:spcBef>
              <a:spcAft>
                <a:spcPts val="0"/>
              </a:spcAft>
              <a:buSzPts val="1400"/>
              <a:buChar char="●"/>
            </a:pPr>
            <a:r>
              <a:rPr lang="en" sz="1400">
                <a:solidFill>
                  <a:schemeClr val="dk1"/>
                </a:solidFill>
              </a:rPr>
              <a:t>Only ports that need to be open should be open otherwise they should all be closed</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87" name="Google Shape;1287;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8" name="Google Shape;1288;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Clr>
                <a:schemeClr val="dk1"/>
              </a:buClr>
              <a:buSzPts val="1400"/>
              <a:buChar char="●"/>
            </a:pPr>
            <a:r>
              <a:rPr lang="en" sz="1400">
                <a:solidFill>
                  <a:schemeClr val="dk1"/>
                </a:solidFill>
              </a:rPr>
              <a:t>An alert should trigger if a machine with an IP that is not on the whitelist attempts to access the secret_folder directory.</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An alert should by triggered if an user attempts to transverse files by entering a file path in the url.</a:t>
            </a:r>
            <a:endParaRPr sz="14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89" name="Google Shape;1289;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A whitelist should be set up to allow only authorized IP’s to be able to access the secret_folder.</a:t>
            </a:r>
            <a:endParaRPr sz="1400"/>
          </a:p>
          <a:p>
            <a:pPr indent="-317500" lvl="0" marL="457200" rtl="0" algn="l">
              <a:spcBef>
                <a:spcPts val="0"/>
              </a:spcBef>
              <a:spcAft>
                <a:spcPts val="0"/>
              </a:spcAft>
              <a:buSzPts val="1400"/>
              <a:buChar char="●"/>
            </a:pPr>
            <a:r>
              <a:rPr lang="en" sz="1400"/>
              <a:t>The file path should be hidden/encrypted in the url so attackers are not able to transverse files </a:t>
            </a:r>
            <a:r>
              <a:rPr lang="en" sz="1400"/>
              <a:t>simply</a:t>
            </a:r>
            <a:r>
              <a:rPr lang="en" sz="1400"/>
              <a:t> by including the file path somewhere in the url.</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95" name="Google Shape;1295;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6" name="Google Shape;1296;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An alert should trigger if the number of “http.response.status_code” that equal 401 is greater than 15 from the same source within a span of one hour.</a:t>
            </a:r>
            <a:endParaRPr sz="1400"/>
          </a:p>
          <a:p>
            <a:pPr indent="-317500" lvl="0" marL="457200" rtl="0" algn="l">
              <a:spcBef>
                <a:spcPts val="0"/>
              </a:spcBef>
              <a:spcAft>
                <a:spcPts val="0"/>
              </a:spcAft>
              <a:buSzPts val="1400"/>
              <a:buChar char="●"/>
            </a:pPr>
            <a:r>
              <a:rPr lang="en" sz="1400"/>
              <a:t>An alert should be triggered if ‘Hydra’ is seen anywhere in the ‘“user_agent.original” field.</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97" name="Google Shape;1297;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04800" lvl="0" marL="457200" rtl="0" algn="l">
              <a:spcBef>
                <a:spcPts val="0"/>
              </a:spcBef>
              <a:spcAft>
                <a:spcPts val="0"/>
              </a:spcAft>
              <a:buSzPts val="1200"/>
              <a:buChar char="●"/>
            </a:pPr>
            <a:r>
              <a:rPr lang="en"/>
              <a:t>If more than 5 failed login attempts happen within a span of 10 minutes an account lockout should be triggered. The lockout duration should last 10 minutes with each consecutive lockout </a:t>
            </a:r>
            <a:r>
              <a:rPr lang="en"/>
              <a:t>doubling</a:t>
            </a:r>
            <a:r>
              <a:rPr lang="en"/>
              <a:t> the duration. </a:t>
            </a:r>
            <a:endParaRPr/>
          </a:p>
          <a:p>
            <a:pPr indent="-304800" lvl="0" marL="457200" rtl="0" algn="l">
              <a:spcBef>
                <a:spcPts val="0"/>
              </a:spcBef>
              <a:spcAft>
                <a:spcPts val="0"/>
              </a:spcAft>
              <a:buSzPts val="1200"/>
              <a:buChar char="●"/>
            </a:pPr>
            <a:r>
              <a:rPr lang="en"/>
              <a:t>If </a:t>
            </a:r>
            <a:r>
              <a:rPr lang="en">
                <a:solidFill>
                  <a:schemeClr val="dk1"/>
                </a:solidFill>
              </a:rPr>
              <a:t>‘Hydra’ is seen anywhere in the ‘“user_agent.original” field then it should be automatically blocked.</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A policy should be put in place where employees must use a strong password and they must change their password every 6 months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303" name="Google Shape;1303;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4" name="Google Shape;1304;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An alert should trigger if a machine with an IP that is not on the whitelist attempts to access the webdav directory.</a:t>
            </a:r>
            <a:endParaRPr sz="1400"/>
          </a:p>
          <a:p>
            <a:pPr indent="-317500" lvl="0" marL="457200" rtl="0" algn="l">
              <a:spcBef>
                <a:spcPts val="0"/>
              </a:spcBef>
              <a:spcAft>
                <a:spcPts val="0"/>
              </a:spcAft>
              <a:buSzPts val="1400"/>
              <a:buChar char="●"/>
            </a:pPr>
            <a:r>
              <a:rPr lang="en" sz="1400"/>
              <a:t>An alert should trigger if more than 15 failed login attempts happen from the same source within the span of one hour.</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305" name="Google Shape;1305;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04800" lvl="0" marL="457200" rtl="0" algn="l">
              <a:spcBef>
                <a:spcPts val="0"/>
              </a:spcBef>
              <a:spcAft>
                <a:spcPts val="0"/>
              </a:spcAft>
              <a:buSzPts val="1200"/>
              <a:buChar char="●"/>
            </a:pPr>
            <a:r>
              <a:rPr lang="en"/>
              <a:t>A whitelist should be set up to allow only authorized IP’s the ability to access the webdav </a:t>
            </a:r>
            <a:r>
              <a:rPr lang="en"/>
              <a:t>directory</a:t>
            </a:r>
            <a:r>
              <a:rPr lang="en"/>
              <a:t>.</a:t>
            </a:r>
            <a:endParaRPr/>
          </a:p>
          <a:p>
            <a:pPr indent="-304800" lvl="0" marL="457200" rtl="0" algn="l">
              <a:spcBef>
                <a:spcPts val="0"/>
              </a:spcBef>
              <a:spcAft>
                <a:spcPts val="0"/>
              </a:spcAft>
              <a:buClr>
                <a:schemeClr val="dk1"/>
              </a:buClr>
              <a:buSzPts val="1200"/>
              <a:buChar char="●"/>
            </a:pPr>
            <a:r>
              <a:rPr lang="en">
                <a:solidFill>
                  <a:schemeClr val="dk1"/>
                </a:solidFill>
              </a:rPr>
              <a:t>A policy should be put in place where employees must use a strong password and they must change their password every 6 months  </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If more than 5 failed login attempts happen within a span of 10 minutes an account lockout should be triggered. The lockout duration should last 10 minutes with each consecutive lockout doubling the duration. </a:t>
            </a:r>
            <a:endParaRPr/>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311" name="Google Shape;1311;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2" name="Google Shape;1312;p7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An alert should be triggered if an </a:t>
            </a:r>
            <a:r>
              <a:rPr lang="en" sz="1400"/>
              <a:t>attempt</a:t>
            </a:r>
            <a:r>
              <a:rPr lang="en" sz="1400"/>
              <a:t> to upload a file of any kind to the server is detected.</a:t>
            </a:r>
            <a:endParaRPr sz="1400"/>
          </a:p>
          <a:p>
            <a:pPr indent="-317500" lvl="0" marL="457200" rtl="0" algn="l">
              <a:spcBef>
                <a:spcPts val="0"/>
              </a:spcBef>
              <a:spcAft>
                <a:spcPts val="0"/>
              </a:spcAft>
              <a:buSzPts val="1400"/>
              <a:buChar char="●"/>
            </a:pPr>
            <a:r>
              <a:rPr lang="en" sz="1400"/>
              <a:t>An alert should trigger if an attempt is made to upload a file from an IP that is not whitelisted.</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313" name="Google Shape;1313;p7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Any attempts to upload a file that contains a .php extension should be blocked.</a:t>
            </a:r>
            <a:endParaRPr sz="1400"/>
          </a:p>
          <a:p>
            <a:pPr indent="-317500" lvl="0" marL="457200" rtl="0" algn="l">
              <a:spcBef>
                <a:spcPts val="0"/>
              </a:spcBef>
              <a:spcAft>
                <a:spcPts val="0"/>
              </a:spcAft>
              <a:buSzPts val="1400"/>
              <a:buChar char="●"/>
            </a:pPr>
            <a:r>
              <a:rPr lang="en" sz="1400"/>
              <a:t>A whitelist should be set up to allow only authorized IP’s the ability to upload files to the server.</a:t>
            </a:r>
            <a:endParaRPr sz="1400"/>
          </a:p>
          <a:p>
            <a:pPr indent="-317500" lvl="0" marL="457200" rtl="0" algn="l">
              <a:spcBef>
                <a:spcPts val="0"/>
              </a:spcBef>
              <a:spcAft>
                <a:spcPts val="0"/>
              </a:spcAft>
              <a:buSzPts val="1400"/>
              <a:buChar char="●"/>
            </a:pPr>
            <a:r>
              <a:rPr lang="en" sz="1400"/>
              <a:t>A server audit should be performed every six weeks to ensure that no </a:t>
            </a:r>
            <a:r>
              <a:rPr lang="en" sz="1400"/>
              <a:t>suspicious</a:t>
            </a:r>
            <a:r>
              <a:rPr lang="en" sz="1400"/>
              <a:t> files that didn’t trigger our alarms were uploaded.</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Machines</a:t>
            </a:r>
            <a:endParaRPr sz="11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4">
            <a:alphaModFix/>
          </a:blip>
          <a:stretch>
            <a:fillRect/>
          </a:stretch>
        </p:blipFill>
        <p:spPr>
          <a:xfrm>
            <a:off x="321225" y="935700"/>
            <a:ext cx="6287875" cy="384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Security Assessment</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a:ea typeface="Roboto"/>
                <a:cs typeface="Roboto"/>
                <a:sym typeface="Roboto"/>
              </a:rPr>
              <a:t>Nmap </a:t>
            </a:r>
            <a:r>
              <a:rPr lang="en">
                <a:latin typeface="Roboto"/>
                <a:ea typeface="Roboto"/>
                <a:cs typeface="Roboto"/>
                <a:sym typeface="Roboto"/>
              </a:rPr>
              <a:t>identified</a:t>
            </a:r>
            <a:r>
              <a:rPr lang="en">
                <a:latin typeface="Roboto"/>
                <a:ea typeface="Roboto"/>
                <a:cs typeface="Roboto"/>
                <a:sym typeface="Roboto"/>
              </a:rPr>
              <a:t> the following hosts on the network:</a:t>
            </a:r>
            <a:endParaRPr>
              <a:latin typeface="Roboto"/>
              <a:ea typeface="Roboto"/>
              <a:cs typeface="Roboto"/>
              <a:sym typeface="Roboto"/>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{EAB2BF0E-79E8-4EB2-A244-73FEF8C32740}</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ML-RefVm-684427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Hyper-V Manager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Also used to view log data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Kibana Machine</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Collects activity logs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Vulnerable</a:t>
                      </a:r>
                      <a:r>
                        <a:rPr lang="en" sz="1200">
                          <a:solidFill>
                            <a:schemeClr val="dk1"/>
                          </a:solidFill>
                          <a:latin typeface="Roboto"/>
                          <a:ea typeface="Roboto"/>
                          <a:cs typeface="Roboto"/>
                          <a:sym typeface="Roboto"/>
                        </a:rPr>
                        <a: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a:ea typeface="Roboto"/>
                <a:cs typeface="Roboto"/>
                <a:sym typeface="Roboto"/>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{EAB2BF0E-79E8-4EB2-A244-73FEF8C32740}</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000">
                          <a:latin typeface="Roboto"/>
                          <a:ea typeface="Roboto"/>
                          <a:cs typeface="Roboto"/>
                          <a:sym typeface="Roboto"/>
                        </a:rPr>
                        <a:t>Open Ports (22 and 80)</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Open ports can potentially allow unauthorized access to a machine</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With Port 80 open attackers were able to connect to the target machine via web browser and look at accessible files. In addition attackers were able to SSH into the vulnerable machine via port 22 and find the flag.</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000">
                          <a:latin typeface="Roboto"/>
                          <a:ea typeface="Roboto"/>
                          <a:cs typeface="Roboto"/>
                          <a:sym typeface="Roboto"/>
                        </a:rPr>
                        <a:t>LFI Vulnerability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LFI allows access into confidential files on a site.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An LFI vulnerability allows attackers to gain access to sensitive credentials such as the secret_folder and webdav directory.</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000">
                          <a:latin typeface="Roboto"/>
                          <a:ea typeface="Roboto"/>
                          <a:cs typeface="Roboto"/>
                          <a:sym typeface="Roboto"/>
                        </a:rPr>
                        <a:t>Brute Force Attack</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With no policy to limit the number of login attempts an attacker is able to essentially make a unlimited attempts at guessing a user’s password. Weaker passwords are easier to guess.</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Attackers were able to use tools like hydra to Brute Force Ashton’s password which was leopoldo. Using these credentials the attackers were able to login and view the contents of the secret_folder.</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000">
                          <a:latin typeface="Roboto"/>
                          <a:ea typeface="Roboto"/>
                          <a:cs typeface="Roboto"/>
                          <a:sym typeface="Roboto"/>
                        </a:rPr>
                        <a:t>Md5 Hashed Password</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Roboto"/>
                          <a:ea typeface="Roboto"/>
                          <a:cs typeface="Roboto"/>
                          <a:sym typeface="Roboto"/>
                        </a:rPr>
                        <a:t>MD5 has been cryptographically broken and thus considered insecure. This means that passwords hashed using MD5 can be cracked and files hashed using MD5 can be spoofed.</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Attackers were able to use tools such as crackstation to crack the hashed password for Ryan which was linux4u.</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[Open Port 80]</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00" y="1480575"/>
            <a:ext cx="2133300" cy="1239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5"/>
            <a:ext cx="2249100" cy="13551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000">
                <a:latin typeface="Roboto"/>
                <a:ea typeface="Roboto"/>
                <a:cs typeface="Roboto"/>
                <a:sym typeface="Roboto"/>
              </a:rPr>
              <a:t>Tools &amp; Processes</a:t>
            </a:r>
            <a:endParaRPr b="1" sz="10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00">
                <a:latin typeface="Roboto"/>
                <a:ea typeface="Roboto"/>
                <a:cs typeface="Roboto"/>
                <a:sym typeface="Roboto"/>
              </a:rPr>
              <a:t>Nmap was used to discover the open port. When we </a:t>
            </a:r>
            <a:r>
              <a:rPr lang="en" sz="1000">
                <a:latin typeface="Roboto"/>
                <a:ea typeface="Roboto"/>
                <a:cs typeface="Roboto"/>
                <a:sym typeface="Roboto"/>
              </a:rPr>
              <a:t>discovered port 80 was open we used Firefox to view directories and files from the Capstone machine.</a:t>
            </a:r>
            <a:endParaRPr sz="10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457181" y="2840740"/>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1"/>
          <p:cNvGrpSpPr/>
          <p:nvPr/>
        </p:nvGrpSpPr>
        <p:grpSpPr>
          <a:xfrm>
            <a:off x="3066806" y="887903"/>
            <a:ext cx="533372" cy="533480"/>
            <a:chOff x="457200" y="1378813"/>
            <a:chExt cx="695400" cy="695450"/>
          </a:xfrm>
        </p:grpSpPr>
        <p:sp>
          <p:nvSpPr>
            <p:cNvPr id="1101" name="Google Shape;1101;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03</a:t>
              </a:r>
              <a:endParaRPr sz="2100">
                <a:solidFill>
                  <a:srgbClr val="FFFFFF"/>
                </a:solidFill>
                <a:latin typeface="Roboto"/>
                <a:ea typeface="Roboto"/>
                <a:cs typeface="Roboto"/>
                <a:sym typeface="Roboto"/>
              </a:endParaRPr>
            </a:p>
          </p:txBody>
        </p:sp>
        <p:sp>
          <p:nvSpPr>
            <p:cNvPr id="1102" name="Google Shape;1102;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61"/>
          <p:cNvSpPr/>
          <p:nvPr/>
        </p:nvSpPr>
        <p:spPr>
          <a:xfrm flipH="1">
            <a:off x="3168600" y="1481325"/>
            <a:ext cx="5910300" cy="3495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1"/>
          <p:cNvSpPr txBox="1"/>
          <p:nvPr/>
        </p:nvSpPr>
        <p:spPr>
          <a:xfrm>
            <a:off x="3168600" y="1389838"/>
            <a:ext cx="5524200" cy="3435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1105" name="Google Shape;1105;p61"/>
          <p:cNvSpPr/>
          <p:nvPr/>
        </p:nvSpPr>
        <p:spPr>
          <a:xfrm flipH="1">
            <a:off x="666263" y="3467863"/>
            <a:ext cx="2133300" cy="1239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724263" y="3410125"/>
            <a:ext cx="2249100" cy="13551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900">
                <a:latin typeface="Roboto"/>
                <a:ea typeface="Roboto"/>
                <a:cs typeface="Roboto"/>
                <a:sym typeface="Roboto"/>
              </a:rPr>
              <a:t>Achievements</a:t>
            </a:r>
            <a:endParaRPr b="1" sz="9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900">
                <a:latin typeface="Roboto"/>
                <a:ea typeface="Roboto"/>
                <a:cs typeface="Roboto"/>
                <a:sym typeface="Roboto"/>
              </a:rPr>
              <a:t>The accessible files gave us information such as the location of the secret_folder.</a:t>
            </a:r>
            <a:endParaRPr sz="9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3120000" y="1481325"/>
            <a:ext cx="3229075" cy="1274900"/>
          </a:xfrm>
          <a:prstGeom prst="rect">
            <a:avLst/>
          </a:prstGeom>
          <a:noFill/>
          <a:ln>
            <a:noFill/>
          </a:ln>
        </p:spPr>
      </p:pic>
      <p:pic>
        <p:nvPicPr>
          <p:cNvPr id="1108" name="Google Shape;1108;p61"/>
          <p:cNvPicPr preferRelativeResize="0"/>
          <p:nvPr/>
        </p:nvPicPr>
        <p:blipFill>
          <a:blip r:embed="rId4">
            <a:alphaModFix/>
          </a:blip>
          <a:stretch>
            <a:fillRect/>
          </a:stretch>
        </p:blipFill>
        <p:spPr>
          <a:xfrm>
            <a:off x="6406950" y="1481325"/>
            <a:ext cx="2249100" cy="1678908"/>
          </a:xfrm>
          <a:prstGeom prst="rect">
            <a:avLst/>
          </a:prstGeom>
          <a:noFill/>
          <a:ln>
            <a:noFill/>
          </a:ln>
        </p:spPr>
      </p:pic>
      <p:pic>
        <p:nvPicPr>
          <p:cNvPr id="1109" name="Google Shape;1109;p61"/>
          <p:cNvPicPr preferRelativeResize="0"/>
          <p:nvPr/>
        </p:nvPicPr>
        <p:blipFill>
          <a:blip r:embed="rId5">
            <a:alphaModFix/>
          </a:blip>
          <a:stretch>
            <a:fillRect/>
          </a:stretch>
        </p:blipFill>
        <p:spPr>
          <a:xfrm>
            <a:off x="3168588" y="3267224"/>
            <a:ext cx="3680264" cy="154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[LFI Vulnerability]</a:t>
            </a:r>
            <a:endParaRPr/>
          </a:p>
        </p:txBody>
      </p:sp>
      <p:sp>
        <p:nvSpPr>
          <p:cNvPr id="1115" name="Google Shape;111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6" name="Google Shape;1116;p62"/>
          <p:cNvSpPr/>
          <p:nvPr/>
        </p:nvSpPr>
        <p:spPr>
          <a:xfrm flipH="1">
            <a:off x="724125" y="1480575"/>
            <a:ext cx="2241900" cy="10587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2"/>
          <p:cNvSpPr txBox="1"/>
          <p:nvPr/>
        </p:nvSpPr>
        <p:spPr>
          <a:xfrm>
            <a:off x="724273" y="1480592"/>
            <a:ext cx="2189100" cy="10587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Tools &amp; Processes</a:t>
            </a:r>
            <a:endParaRPr b="1"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Using Firefox we were able to traverse to hidden directories by inputting the file path into the url.</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8" name="Google Shape;1118;p62"/>
          <p:cNvGrpSpPr/>
          <p:nvPr/>
        </p:nvGrpSpPr>
        <p:grpSpPr>
          <a:xfrm>
            <a:off x="457181" y="887903"/>
            <a:ext cx="533372" cy="533480"/>
            <a:chOff x="457200" y="1378813"/>
            <a:chExt cx="695400" cy="695450"/>
          </a:xfrm>
        </p:grpSpPr>
        <p:sp>
          <p:nvSpPr>
            <p:cNvPr id="1119" name="Google Shape;1119;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120" name="Google Shape;1120;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62"/>
          <p:cNvGrpSpPr/>
          <p:nvPr/>
        </p:nvGrpSpPr>
        <p:grpSpPr>
          <a:xfrm>
            <a:off x="457181" y="2598528"/>
            <a:ext cx="533372" cy="533480"/>
            <a:chOff x="457200" y="1378813"/>
            <a:chExt cx="695400" cy="695450"/>
          </a:xfrm>
        </p:grpSpPr>
        <p:sp>
          <p:nvSpPr>
            <p:cNvPr id="1122" name="Google Shape;1122;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123" name="Google Shape;1123;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62"/>
          <p:cNvGrpSpPr/>
          <p:nvPr/>
        </p:nvGrpSpPr>
        <p:grpSpPr>
          <a:xfrm>
            <a:off x="3433531" y="88790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a:ea typeface="Roboto"/>
                  <a:cs typeface="Roboto"/>
                  <a:sym typeface="Roboto"/>
                </a:rPr>
                <a:t>03</a:t>
              </a:r>
              <a:endParaRPr sz="2100">
                <a:solidFill>
                  <a:srgbClr val="FFFFFF"/>
                </a:solidFill>
                <a:latin typeface="Roboto"/>
                <a:ea typeface="Roboto"/>
                <a:cs typeface="Roboto"/>
                <a:sym typeface="Roboto"/>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2"/>
          <p:cNvSpPr/>
          <p:nvPr/>
        </p:nvSpPr>
        <p:spPr>
          <a:xfrm flipH="1">
            <a:off x="3703900" y="1481325"/>
            <a:ext cx="45069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p:nvPr/>
        </p:nvSpPr>
        <p:spPr>
          <a:xfrm flipH="1">
            <a:off x="724125" y="3198600"/>
            <a:ext cx="2241900" cy="1535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2"/>
          <p:cNvSpPr txBox="1"/>
          <p:nvPr/>
        </p:nvSpPr>
        <p:spPr>
          <a:xfrm>
            <a:off x="724275" y="3198628"/>
            <a:ext cx="2189100" cy="1474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000">
                <a:latin typeface="Roboto"/>
                <a:ea typeface="Roboto"/>
                <a:cs typeface="Roboto"/>
                <a:sym typeface="Roboto"/>
              </a:rPr>
              <a:t>Achievements</a:t>
            </a:r>
            <a:endParaRPr b="1"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We were able to traverse to the hidden directories, secret_folder and webdav, which we would later access after obtaining the proper login credentials</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30" name="Google Shape;1130;p62"/>
          <p:cNvPicPr preferRelativeResize="0"/>
          <p:nvPr/>
        </p:nvPicPr>
        <p:blipFill>
          <a:blip r:embed="rId3">
            <a:alphaModFix/>
          </a:blip>
          <a:stretch>
            <a:fillRect/>
          </a:stretch>
        </p:blipFill>
        <p:spPr>
          <a:xfrm>
            <a:off x="4151775" y="1480575"/>
            <a:ext cx="3590715" cy="1535100"/>
          </a:xfrm>
          <a:prstGeom prst="rect">
            <a:avLst/>
          </a:prstGeom>
          <a:noFill/>
          <a:ln>
            <a:noFill/>
          </a:ln>
        </p:spPr>
      </p:pic>
      <p:pic>
        <p:nvPicPr>
          <p:cNvPr id="1131" name="Google Shape;1131;p62"/>
          <p:cNvPicPr preferRelativeResize="0"/>
          <p:nvPr/>
        </p:nvPicPr>
        <p:blipFill>
          <a:blip r:embed="rId4">
            <a:alphaModFix/>
          </a:blip>
          <a:stretch>
            <a:fillRect/>
          </a:stretch>
        </p:blipFill>
        <p:spPr>
          <a:xfrm>
            <a:off x="4111587" y="3080800"/>
            <a:ext cx="3833074" cy="162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